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62" r:id="rId6"/>
    <p:sldId id="263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/>
    <p:restoredTop sz="96170"/>
  </p:normalViewPr>
  <p:slideViewPr>
    <p:cSldViewPr snapToGrid="0">
      <p:cViewPr varScale="1">
        <p:scale>
          <a:sx n="91" d="100"/>
          <a:sy n="91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5CED9-9832-004C-8B75-5747D62185B3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CB5EC-B771-3249-8804-1845AFF087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2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Convolutional Neural Network (CNN): </a:t>
            </a:r>
            <a:r>
              <a:rPr lang="en-IN" b="1" dirty="0" err="1">
                <a:effectLst/>
              </a:rPr>
              <a:t>Upsampling</a:t>
            </a:r>
            <a:r>
              <a:rPr lang="en-IN" b="1" dirty="0">
                <a:effectLst/>
              </a:rPr>
              <a:t> and Convolutional Layers -&gt; Batch Normalization and Activation Functions(Leaky </a:t>
            </a:r>
            <a:r>
              <a:rPr lang="en-IN" b="1" dirty="0" err="1">
                <a:effectLst/>
              </a:rPr>
              <a:t>ReLU</a:t>
            </a:r>
            <a:r>
              <a:rPr lang="en-IN" b="1" dirty="0">
                <a:effectLst/>
              </a:rPr>
              <a:t> and Dropout) -&gt; </a:t>
            </a:r>
            <a:r>
              <a:rPr lang="en-IN" b="1" dirty="0" err="1">
                <a:effectLst/>
              </a:rPr>
              <a:t>Strided</a:t>
            </a:r>
            <a:r>
              <a:rPr lang="en-IN" b="1" dirty="0">
                <a:effectLst/>
              </a:rPr>
              <a:t> Convolution -&gt; Reshaping(Flatten and Dense </a:t>
            </a:r>
            <a:r>
              <a:rPr lang="en-IN" dirty="0"/>
              <a:t>sigmoid activation</a:t>
            </a:r>
            <a:r>
              <a:rPr lang="en-IN" b="1" dirty="0">
                <a:effectLst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CB5EC-B771-3249-8804-1845AFF087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0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D7D5-5EA0-4CBF-5C7D-A3784DA81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2695-B8E0-C207-3883-71CA29DAA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96628-D442-2B96-A225-F0A34B67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11C15-5CA6-D0F9-470F-58F5E50FF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1C857-1008-FB18-7310-D971596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4913-7391-7A00-AFEE-39D2B9AF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3B4D0-2382-AE4C-CF97-A3DFBE5A4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F87B7-FD33-CADF-7A8B-C64631A5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7F5E3-527D-140A-2642-0EBC70315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1CC7F-E221-2BB6-7103-E0009C3A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51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74DC73-0295-E2FF-2015-6843E3C88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184A6-CAB1-C94C-5575-759697E24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6F96E-6B8A-F612-4F75-C3B267B3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A338D-3329-ADE7-108C-A068483F8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86097-7C25-E209-78A5-98058F80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8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AA30-C8D2-DD20-EAA7-DC6262F8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D9012-425E-C0C8-0C77-F7A4D05FF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A0C39-4862-E93C-8657-58E2A606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61E1A-B27B-ECDF-D304-87E0ADAD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20E42-FD1B-0FD8-5DAC-657EA7D8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00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CFE1-95DE-F6FC-01B0-BAFEFBD4B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2FCFA-1166-69CC-D6F7-75765B4CE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5EEDA-2359-93DE-B649-5C01F7022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7562-A817-9C62-C52F-C6AB7EF8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0A05F-94B5-E7EB-1963-5FC5A225D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5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093C-3614-3A70-5AEB-72E362B2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83892-E2B1-F881-AF71-41B01E49A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4CD9D-4F08-EB5B-1E4B-ED3964F9C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40442-1C35-C435-AAC0-D647CE1B5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93673-12B0-99B4-212E-43A05EC8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F309D-8EE2-40F1-D8DE-B47FA79F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1F6C3-CBF5-2D97-3814-FC35576C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75FDD-C214-4BA8-97FE-71C170705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B2403-32E1-058A-CFBD-FE925DC2F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CF64F-85DD-B459-C74D-F1B6E3AA3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74BEC-0BA2-9693-760D-B1CEAD908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0703CE-C227-A293-0676-0AB31171B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7E453A-9E98-F5AB-E19B-0A0376AD1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8F7280-AACD-38F5-9B36-E91611C3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4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7154F-7E64-33DE-2819-20F2F9EA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742A0-6B90-B6EC-03A2-405F01BB2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EBC59-BDEE-2B21-0016-0655226BA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362A8-83AD-049E-1899-FB0DB077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5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50D95-3F71-8657-D7A9-E85E9F90E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5A9BF-7F95-6D1E-7B64-44082091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A206C-1913-D200-11E9-64A4CA9B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F93A-5037-66B2-66E5-52710FCAA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F759-1E14-CCFB-7E64-97FE63315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D688C-807F-5866-49CE-9F997729E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88F8C-D437-C440-38AA-CC2D7A22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48649-2FFF-0656-A78F-A40A7290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125B8-83A5-EC81-DBC5-A104A30D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4C6E-2F3A-04A2-6805-75452CC5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CE6A5-F7A1-8DDA-C3F1-1453E2BEC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A7F52-7887-BE8A-32A7-FE8F1D2A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7177E-1D31-AFB6-8592-7C5E6D78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135FC-293D-0695-022E-C6CCD3B0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95135-4174-9806-7D66-F9FBD877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5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37DBE-E128-AEEA-E5B2-E303D0FE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12130-5678-2834-FD81-13F8C756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B1289-9900-80AE-F42C-7CA1D828D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7058B-A3BB-DB47-A299-89F0FD2980E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41C8-59BA-0966-5B0F-05CC03DD1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B4106-32AD-B469-CBE7-AC9BDCE7F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96540-4202-AA4F-BFB1-5D787C2E07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7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1824-6100-F9D5-AFC9-B55D6616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/>
          <a:lstStyle/>
          <a:p>
            <a:r>
              <a:rPr lang="en-US" dirty="0"/>
              <a:t>Assignment 4 - 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C5A4C-A628-DF84-9B2E-27E80D94E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D3B45"/>
                </a:solidFill>
                <a:effectLst/>
                <a:latin typeface="Lato Extended"/>
              </a:rPr>
              <a:t>Take the code and change the generator and the discriminator architectures by introducing convolution layers. Use one of the classes from the CIFAR-10 dataset to generate images. Show the effect of controlling the noise vector.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595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9B76F-777C-24A1-97A7-DDCA2D31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Noise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1AC6-CC11-8F10-6B4E-E41ABCC1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1800" b="1" i="0" dirty="0">
                <a:effectLst/>
                <a:latin typeface="Söhne"/>
              </a:rPr>
              <a:t>Gaussian (Normal) Noise: </a:t>
            </a:r>
            <a:r>
              <a:rPr lang="en-IN" sz="1800" b="0" i="0" dirty="0" err="1">
                <a:effectLst/>
                <a:latin typeface="Söhne Mono"/>
              </a:rPr>
              <a:t>np.random.normal</a:t>
            </a:r>
            <a:r>
              <a:rPr lang="en-IN" sz="1800" b="0" i="0" dirty="0">
                <a:effectLst/>
                <a:latin typeface="Söhne Mono"/>
              </a:rPr>
              <a:t>(mean, std,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US" sz="1800" dirty="0"/>
          </a:p>
          <a:p>
            <a:r>
              <a:rPr lang="en-IN" sz="1800" b="1" i="0" dirty="0">
                <a:effectLst/>
                <a:latin typeface="Söhne"/>
              </a:rPr>
              <a:t>Uniform Noise: </a:t>
            </a:r>
            <a:r>
              <a:rPr lang="en-IN" sz="1800" b="0" i="0" dirty="0" err="1">
                <a:effectLst/>
                <a:latin typeface="Söhne Mono"/>
              </a:rPr>
              <a:t>np.random.uniform</a:t>
            </a:r>
            <a:r>
              <a:rPr lang="en-IN" sz="1800" b="0" i="0" dirty="0">
                <a:effectLst/>
                <a:latin typeface="Söhne Mono"/>
              </a:rPr>
              <a:t>(low, high,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IN" sz="1800" b="1" i="0" dirty="0">
              <a:effectLst/>
              <a:latin typeface="Söhne"/>
            </a:endParaRPr>
          </a:p>
          <a:p>
            <a:r>
              <a:rPr lang="en-IN" sz="1800" b="1" i="0" dirty="0">
                <a:effectLst/>
                <a:latin typeface="Söhne"/>
              </a:rPr>
              <a:t>Poisson Noise: </a:t>
            </a:r>
            <a:r>
              <a:rPr lang="en-IN" sz="1800" b="0" i="0" dirty="0" err="1">
                <a:effectLst/>
                <a:latin typeface="Söhne Mono"/>
              </a:rPr>
              <a:t>np.random.poisson</a:t>
            </a:r>
            <a:r>
              <a:rPr lang="en-IN" sz="1800" b="0" i="0" dirty="0">
                <a:effectLst/>
                <a:latin typeface="Söhne Mono"/>
              </a:rPr>
              <a:t>(lam,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gan.latent_dim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IN" sz="1800" b="1" i="0" dirty="0">
              <a:effectLst/>
              <a:latin typeface="Söhne"/>
            </a:endParaRPr>
          </a:p>
          <a:p>
            <a:r>
              <a:rPr lang="en-IN" sz="1800" b="1" i="0" dirty="0">
                <a:effectLst/>
                <a:latin typeface="Söhne"/>
              </a:rPr>
              <a:t>Exponential Noise: </a:t>
            </a:r>
            <a:r>
              <a:rPr lang="en-IN" sz="1800" b="0" i="0" dirty="0" err="1">
                <a:effectLst/>
                <a:latin typeface="Söhne Mono"/>
              </a:rPr>
              <a:t>np.random.exponential</a:t>
            </a:r>
            <a:r>
              <a:rPr lang="en-IN" sz="1800" b="0" i="0" dirty="0">
                <a:effectLst/>
                <a:latin typeface="Söhne Mono"/>
              </a:rPr>
              <a:t>(scale,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gan.latent_dim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IN" sz="1800" b="1" dirty="0">
              <a:latin typeface="Söhne"/>
            </a:endParaRPr>
          </a:p>
          <a:p>
            <a:r>
              <a:rPr lang="en-IN" sz="1800" b="1" i="0" dirty="0">
                <a:effectLst/>
                <a:latin typeface="Söhne"/>
              </a:rPr>
              <a:t>Laplacian Noise: </a:t>
            </a:r>
            <a:r>
              <a:rPr lang="en-IN" sz="1800" b="0" i="0" dirty="0" err="1">
                <a:effectLst/>
                <a:latin typeface="Söhne Mono"/>
              </a:rPr>
              <a:t>np.random.laplace</a:t>
            </a:r>
            <a:r>
              <a:rPr lang="en-IN" sz="1800" b="0" i="0" dirty="0">
                <a:effectLst/>
                <a:latin typeface="Söhne Mono"/>
              </a:rPr>
              <a:t>(</a:t>
            </a:r>
            <a:r>
              <a:rPr lang="en-IN" sz="1800" b="0" i="0" dirty="0" err="1">
                <a:effectLst/>
                <a:latin typeface="Söhne Mono"/>
              </a:rPr>
              <a:t>loc</a:t>
            </a:r>
            <a:r>
              <a:rPr lang="en-IN" sz="1800" b="0" i="0" dirty="0">
                <a:effectLst/>
                <a:latin typeface="Söhne Mono"/>
              </a:rPr>
              <a:t>, scale,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gan.latent_dim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IN" sz="1800" b="1" i="0" dirty="0">
              <a:effectLst/>
              <a:latin typeface="Söhne"/>
            </a:endParaRPr>
          </a:p>
          <a:p>
            <a:r>
              <a:rPr lang="en-IN" sz="1800" b="1" i="0" dirty="0">
                <a:effectLst/>
                <a:latin typeface="Söhne"/>
              </a:rPr>
              <a:t>Bernoulli Noise: </a:t>
            </a:r>
            <a:r>
              <a:rPr lang="en-IN" sz="1800" b="0" i="0" dirty="0" err="1">
                <a:effectLst/>
                <a:latin typeface="Söhne Mono"/>
              </a:rPr>
              <a:t>np.random.binomial</a:t>
            </a:r>
            <a:r>
              <a:rPr lang="en-IN" sz="1800" b="0" i="0" dirty="0">
                <a:effectLst/>
                <a:latin typeface="Söhne Mono"/>
              </a:rPr>
              <a:t>(1, p,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gan.latent_dim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IN" sz="1800" b="1" i="0" dirty="0">
              <a:effectLst/>
              <a:latin typeface="Söhne"/>
            </a:endParaRPr>
          </a:p>
          <a:p>
            <a:r>
              <a:rPr lang="en-IN" sz="1800" b="1" i="0" dirty="0">
                <a:effectLst/>
                <a:latin typeface="Söhne"/>
              </a:rPr>
              <a:t>Multiplicative Noise: </a:t>
            </a:r>
            <a:r>
              <a:rPr lang="en-IN" sz="1800" b="0" i="0" dirty="0" err="1">
                <a:effectLst/>
                <a:latin typeface="Söhne Mono"/>
              </a:rPr>
              <a:t>np.random.uniform</a:t>
            </a:r>
            <a:r>
              <a:rPr lang="en-IN" sz="1800" b="0" i="0" dirty="0">
                <a:effectLst/>
                <a:latin typeface="Söhne Mono"/>
              </a:rPr>
              <a:t>(</a:t>
            </a:r>
            <a:r>
              <a:rPr lang="en-IN" sz="1800" b="0" i="0" dirty="0" err="1">
                <a:effectLst/>
                <a:latin typeface="Söhne Mono"/>
              </a:rPr>
              <a:t>lower_bound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upper_bound</a:t>
            </a:r>
            <a:r>
              <a:rPr lang="en-IN" sz="1800" b="0" i="0" dirty="0">
                <a:effectLst/>
                <a:latin typeface="Söhne Mono"/>
              </a:rPr>
              <a:t>, (</a:t>
            </a:r>
            <a:r>
              <a:rPr lang="en-IN" sz="1800" b="0" i="0" dirty="0" err="1">
                <a:effectLst/>
                <a:latin typeface="Söhne Mono"/>
              </a:rPr>
              <a:t>batch_size</a:t>
            </a:r>
            <a:r>
              <a:rPr lang="en-IN" sz="1800" b="0" i="0" dirty="0">
                <a:effectLst/>
                <a:latin typeface="Söhne Mono"/>
              </a:rPr>
              <a:t>, </a:t>
            </a:r>
            <a:r>
              <a:rPr lang="en-IN" sz="1800" b="0" i="0" dirty="0" err="1">
                <a:effectLst/>
                <a:latin typeface="Söhne Mono"/>
              </a:rPr>
              <a:t>gan.latent_dim</a:t>
            </a:r>
            <a:r>
              <a:rPr lang="en-IN" sz="1800" b="0" i="0" dirty="0">
                <a:effectLst/>
                <a:latin typeface="Söhne Mono"/>
              </a:rPr>
              <a:t>))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2800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4E9F6-F535-549F-619B-2D54C4A6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75347"/>
            <a:ext cx="5883966" cy="2544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5070C-EE6C-E20D-4C58-A070B5ACE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" y="3851468"/>
            <a:ext cx="6080426" cy="2629783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9DAFF-0BEA-C889-F48D-3086F381C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1850769"/>
            <a:ext cx="5426764" cy="3011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440FF-6B92-5FF2-AC6E-6D5FE840CDA8}"/>
              </a:ext>
            </a:extLst>
          </p:cNvPr>
          <p:cNvSpPr txBox="1"/>
          <p:nvPr/>
        </p:nvSpPr>
        <p:spPr>
          <a:xfrm>
            <a:off x="8299938" y="600782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Epoch 1000</a:t>
            </a:r>
          </a:p>
        </p:txBody>
      </p:sp>
    </p:spTree>
    <p:extLst>
      <p:ext uri="{BB962C8B-B14F-4D97-AF65-F5344CB8AC3E}">
        <p14:creationId xmlns:p14="http://schemas.microsoft.com/office/powerpoint/2010/main" val="98380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9AB121-5756-16F8-038C-3E512B42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3" y="464253"/>
            <a:ext cx="5786662" cy="2555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94530-8677-96C6-1EA5-183589E37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3" y="3892480"/>
            <a:ext cx="5777709" cy="2510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98FC5D-668E-2FD5-E79A-388B26FC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802" y="2089435"/>
            <a:ext cx="5580150" cy="3058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7144B1-C719-9E08-E565-E38E8E5AE85F}"/>
              </a:ext>
            </a:extLst>
          </p:cNvPr>
          <p:cNvSpPr txBox="1"/>
          <p:nvPr/>
        </p:nvSpPr>
        <p:spPr>
          <a:xfrm>
            <a:off x="8299938" y="600782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Epoch 3500</a:t>
            </a:r>
          </a:p>
        </p:txBody>
      </p:sp>
    </p:spTree>
    <p:extLst>
      <p:ext uri="{BB962C8B-B14F-4D97-AF65-F5344CB8AC3E}">
        <p14:creationId xmlns:p14="http://schemas.microsoft.com/office/powerpoint/2010/main" val="143556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144B1-C719-9E08-E565-E38E8E5AE85F}"/>
              </a:ext>
            </a:extLst>
          </p:cNvPr>
          <p:cNvSpPr txBox="1"/>
          <p:nvPr/>
        </p:nvSpPr>
        <p:spPr>
          <a:xfrm>
            <a:off x="838200" y="365125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5500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C06AA-5F01-BF7A-A453-6D47913F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59" y="3699804"/>
            <a:ext cx="6819809" cy="3000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91B89-5EEE-2371-E30A-B9715AFA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58" y="402980"/>
            <a:ext cx="6819809" cy="300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45176-B6B8-2AD0-2833-9A4CB058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32" y="2225525"/>
            <a:ext cx="4890642" cy="270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0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144B1-C719-9E08-E565-E38E8E5AE85F}"/>
              </a:ext>
            </a:extLst>
          </p:cNvPr>
          <p:cNvSpPr txBox="1"/>
          <p:nvPr/>
        </p:nvSpPr>
        <p:spPr>
          <a:xfrm>
            <a:off x="838200" y="365125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7500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4FF7F-0D8A-C98B-B9A8-D9BE138C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79" y="365125"/>
            <a:ext cx="693538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5935A-E401-2493-518E-02F4E26C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79" y="3723797"/>
            <a:ext cx="6935385" cy="3063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FF411D-5726-5210-6D55-4844B2CD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7" y="2771335"/>
            <a:ext cx="5097824" cy="28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83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7144B1-C719-9E08-E565-E38E8E5AE85F}"/>
              </a:ext>
            </a:extLst>
          </p:cNvPr>
          <p:cNvSpPr txBox="1"/>
          <p:nvPr/>
        </p:nvSpPr>
        <p:spPr>
          <a:xfrm>
            <a:off x="838200" y="365125"/>
            <a:ext cx="10515600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Epoch 15000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5935A-E401-2493-518E-02F4E26CB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858" y="365124"/>
            <a:ext cx="6935385" cy="30638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BC9989-FC44-BCAD-5CDA-B60B420F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79" y="3615285"/>
            <a:ext cx="6943089" cy="3063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FF8C5-41E8-2BD2-4E30-EBFF536D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4" y="2427923"/>
            <a:ext cx="5044619" cy="287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6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F9A8-B9A8-8F19-1DB9-6584D1BA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F8AE4-F870-350F-3249-5A9C8FD4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effectLst/>
              </a:rPr>
              <a:t>Loading and Pre-processing Data</a:t>
            </a:r>
            <a:r>
              <a:rPr lang="en-IN" dirty="0"/>
              <a:t> </a:t>
            </a:r>
          </a:p>
          <a:p>
            <a:r>
              <a:rPr lang="en-IN" b="1" dirty="0">
                <a:effectLst/>
              </a:rPr>
              <a:t>Building the Generator</a:t>
            </a:r>
            <a:endParaRPr lang="en-IN" dirty="0"/>
          </a:p>
          <a:p>
            <a:r>
              <a:rPr lang="en-IN" b="1" dirty="0">
                <a:effectLst/>
              </a:rPr>
              <a:t>Building the Discriminator</a:t>
            </a:r>
            <a:endParaRPr lang="en-IN" dirty="0"/>
          </a:p>
          <a:p>
            <a:r>
              <a:rPr lang="en-IN" b="1" dirty="0">
                <a:effectLst/>
              </a:rPr>
              <a:t>Training Loop</a:t>
            </a:r>
            <a:endParaRPr lang="en-IN" dirty="0"/>
          </a:p>
          <a:p>
            <a:r>
              <a:rPr lang="en-IN" b="1" dirty="0">
                <a:effectLst/>
              </a:rPr>
              <a:t>Saving and Loading Model Weights</a:t>
            </a:r>
            <a:endParaRPr lang="en-IN" dirty="0"/>
          </a:p>
          <a:p>
            <a:r>
              <a:rPr lang="en-IN" b="1" dirty="0">
                <a:effectLst/>
              </a:rPr>
              <a:t>Displaying Generated Images and Predictions</a:t>
            </a:r>
            <a:endParaRPr lang="en-IN" dirty="0"/>
          </a:p>
          <a:p>
            <a:r>
              <a:rPr lang="en-IN" b="1" dirty="0"/>
              <a:t>Conclusion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8218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52D96E-38DD-6B8B-7CDE-01AE5560A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3630" y="446047"/>
            <a:ext cx="5144350" cy="6088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2115EE-694B-3653-3DB3-B9A26C7A6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1" y="323386"/>
            <a:ext cx="5247990" cy="6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54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492CF6-E712-D819-FF32-47164C39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626" y="440073"/>
            <a:ext cx="5220401" cy="6178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6268EF-B9B1-2B00-592B-CA779B46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25" y="485078"/>
            <a:ext cx="5144350" cy="60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98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751B48-4EAE-7EF3-1393-B9D6EEEA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09" y="273205"/>
            <a:ext cx="5332787" cy="6311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B00C0-D3E4-810C-A249-DCD73DF03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06" y="126345"/>
            <a:ext cx="5580956" cy="66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3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6F8716-65BF-4F3F-9774-A16AEC9A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540" y="0"/>
            <a:ext cx="579446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45198-6C43-D2EC-E49E-F9E80F1B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9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52CDD-0C55-D279-3869-4D4ABE03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44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71403-3D74-085B-3AB6-355EF0AC0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57" y="0"/>
            <a:ext cx="579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88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4C90AA-FD0B-B2C2-A080-C75D0A2F4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446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004FD-921D-6E0E-3B25-404E5C9C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542" y="0"/>
            <a:ext cx="5794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0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13BAAC-2DF4-29BD-CEF5-D38E7580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5" y="493489"/>
            <a:ext cx="10668549" cy="557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281</Words>
  <Application>Microsoft Macintosh PowerPoint</Application>
  <PresentationFormat>Widescreen</PresentationFormat>
  <Paragraphs>25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Lato Extended</vt:lpstr>
      <vt:lpstr>Söhne</vt:lpstr>
      <vt:lpstr>Söhne Mono</vt:lpstr>
      <vt:lpstr>Office Theme 2013 - 2022</vt:lpstr>
      <vt:lpstr>Assignment 4 - GAN</vt:lpstr>
      <vt:lpstr>Experiment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Noise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Pramithi Jagdish</dc:creator>
  <cp:lastModifiedBy>Pramithi Jagdish</cp:lastModifiedBy>
  <cp:revision>3</cp:revision>
  <dcterms:created xsi:type="dcterms:W3CDTF">2023-10-04T20:28:41Z</dcterms:created>
  <dcterms:modified xsi:type="dcterms:W3CDTF">2023-10-05T07:35:35Z</dcterms:modified>
</cp:coreProperties>
</file>